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80" r:id="rId5"/>
    <p:sldId id="258" r:id="rId6"/>
    <p:sldId id="259" r:id="rId7"/>
    <p:sldId id="260" r:id="rId8"/>
    <p:sldId id="261" r:id="rId9"/>
    <p:sldId id="262" r:id="rId10"/>
    <p:sldId id="264" r:id="rId11"/>
    <p:sldId id="267" r:id="rId12"/>
    <p:sldId id="269" r:id="rId13"/>
    <p:sldId id="281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84" r:id="rId22"/>
    <p:sldId id="282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21328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_StamperBrk" panose="040409050D0802020404" pitchFamily="82" charset="-52"/>
              </a:rPr>
              <a:t>Районная и</a:t>
            </a:r>
            <a:r>
              <a:rPr lang="ru-RU" sz="3600" b="1" dirty="0" smtClean="0">
                <a:latin typeface="a_StamperBrk" panose="040409050D0802020404" pitchFamily="82" charset="-52"/>
              </a:rPr>
              <a:t>нтерактивная </a:t>
            </a:r>
            <a:r>
              <a:rPr lang="ru-RU" sz="3600" b="1" dirty="0" smtClean="0">
                <a:latin typeface="a_StamperBrk" panose="040409050D0802020404" pitchFamily="82" charset="-52"/>
              </a:rPr>
              <a:t>игра</a:t>
            </a:r>
          </a:p>
          <a:p>
            <a:pPr algn="ctr"/>
            <a:r>
              <a:rPr lang="ru-RU" sz="3600" b="1" dirty="0" smtClean="0">
                <a:latin typeface="a_StamperBrk" panose="040409050D0802020404" pitchFamily="82" charset="-52"/>
              </a:rPr>
              <a:t>По правилам пожарной безопасности</a:t>
            </a:r>
            <a:endParaRPr lang="ru-RU" sz="3600" b="1" dirty="0">
              <a:latin typeface="a_StamperBrk" panose="040409050D0802020404" pitchFamily="82" charset="-52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304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ГОСУДАРСТВЕННОГО БЮДЖЕТНОГО ДОШКОЛЬНОГО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ОБРАЗОВАТЕЛЬНОГО  УЧРЕЖДЕНИЯ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 САД № 37 КОМБИНИРОВАННОГО ВИДА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ВАСИЛЕОСТРОВСКОГО РАЙОНА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САНКТ-ПЕТЕРБУРГА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625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</a:rPr>
              <a:t>Что обозначает следующий </a:t>
            </a:r>
          </a:p>
          <a:p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</a:rPr>
              <a:t>пожарный знак?</a:t>
            </a:r>
            <a:endParaRPr lang="be-BY" sz="3200" b="1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7" b="28779"/>
          <a:stretch/>
        </p:blipFill>
        <p:spPr bwMode="auto">
          <a:xfrm>
            <a:off x="2018185" y="2155372"/>
            <a:ext cx="3744415" cy="182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94186" y="4597831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6501" y="3088140"/>
            <a:ext cx="27539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Выход </a:t>
            </a:r>
            <a:endParaRPr lang="ru-RU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7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777686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StamperBrk"/>
              </a:rPr>
              <a:t>Этот знак обозначает: «Здесь продаётся минеральная вода»</a:t>
            </a:r>
            <a:endParaRPr lang="be-BY" sz="3200" b="1" dirty="0">
              <a:ln w="1905">
                <a:noFill/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StamperBrk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893" y="2001739"/>
            <a:ext cx="3773120" cy="377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729" y="227687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3" y="2282492"/>
            <a:ext cx="2911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39552" y="3717032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1" name="Picture 17" descr="big_smiles_3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020272" y="3745301"/>
            <a:ext cx="1800225" cy="546406"/>
            <a:chOff x="3560" y="2341"/>
            <a:chExt cx="1951" cy="680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4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07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04664"/>
            <a:ext cx="83736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/>
                <a:latin typeface="a_StamperBrk"/>
              </a:rPr>
              <a:t>Этот знак запрещает бросать зажжённую спичку</a:t>
            </a:r>
            <a:endParaRPr lang="be-BY" sz="3200" b="1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/>
              <a:latin typeface="a_StamperBr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729" y="2276872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3" y="2282492"/>
            <a:ext cx="2911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528393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727726" y="3573016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1" name="Picture 17" descr="big_smiles_3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6876231" y="3562410"/>
            <a:ext cx="1800225" cy="546406"/>
            <a:chOff x="3560" y="2341"/>
            <a:chExt cx="1951" cy="680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4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07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1772816"/>
            <a:ext cx="571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Brk"/>
              </a:rPr>
              <a:t>Литературная страница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Br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0" y="332656"/>
            <a:ext cx="8891464" cy="93978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a_StamperBrk"/>
              </a:rPr>
              <a:t>Из какого произведения эти слова?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/>
              <a:latin typeface="a_StamperBr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_StamperBrk"/>
              </a:rPr>
              <a:t>Море пламенем горит,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_StamperBrk"/>
              </a:rPr>
              <a:t>Выбежал из моря кит.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_StamperBrk"/>
              </a:rPr>
              <a:t> «Эй, пожарные, бегите!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_StamperBrk"/>
              </a:rPr>
              <a:t> Помогите, помогите!»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Учебно-методическая литература Umli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844824"/>
            <a:ext cx="3096345" cy="357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9879" y="4020165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457200" y="332656"/>
            <a:ext cx="8229600" cy="100013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Brk"/>
              </a:rPr>
              <a:t>Назовите произведение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Brk"/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Brk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Brk"/>
              </a:rPr>
              <a:t>в котором есть такие слова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Br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060848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С дымом мешается облако пыли.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Мчатся пожарные автомобили,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Щёлкают звонко, тревожно свистят, 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Медные каски рядами блестят.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Рассказ о неизвестном герое - Прикольные футбол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515" y="1479927"/>
            <a:ext cx="3026901" cy="387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9879" y="4020165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51520" y="260648"/>
            <a:ext cx="8229600" cy="93978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effectLst/>
                <a:latin typeface="a_StamperBrk"/>
              </a:rPr>
              <a:t>Отрывок из какого произведения прозвучал?</a:t>
            </a:r>
            <a:endParaRPr lang="ru-RU" sz="3200" dirty="0">
              <a:solidFill>
                <a:srgbClr val="002060"/>
              </a:solidFill>
              <a:effectLst/>
              <a:latin typeface="a_StamperBrk"/>
            </a:endParaRPr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755576" y="1412776"/>
            <a:ext cx="4180179" cy="4591093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_StamperBrk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_StamperBrk"/>
              </a:rPr>
              <a:t>Словечко </a:t>
            </a: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за словечком —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И снова разговор,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А дома перед печкой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Огонь прожёг ковёр.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Ещё одно мгновенье —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И лёгкий огонёк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Сосновые поленья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Окутал, обволок.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Взобрался по обоям,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Вскарабкался на стол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И разлетелся роем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_StamperBrk"/>
              </a:rPr>
              <a:t> Золотокрылых пчёл</a:t>
            </a:r>
            <a:r>
              <a:rPr lang="ru-RU" sz="2000" b="1" dirty="0" smtClean="0">
                <a:solidFill>
                  <a:srgbClr val="002060"/>
                </a:solidFill>
                <a:latin typeface="a_StamperBrk"/>
              </a:rPr>
              <a:t>.</a:t>
            </a:r>
            <a:endParaRPr lang="ru-RU" sz="2000" b="1" dirty="0">
              <a:solidFill>
                <a:srgbClr val="002060"/>
              </a:solidFill>
              <a:latin typeface="a_StamperBrk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636912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" name="Рисунок 8" descr="http://cv01.twirpx.net/0919/09197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694" y="1769914"/>
            <a:ext cx="324036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03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376" y="476672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a_StamperBrk"/>
              </a:rPr>
              <a:t>Заклубился дым угарный,</a:t>
            </a:r>
            <a:br>
              <a:rPr lang="ru-RU" sz="2800" b="1" dirty="0">
                <a:solidFill>
                  <a:srgbClr val="002060"/>
                </a:solidFill>
                <a:latin typeface="a_StamperBrk"/>
              </a:rPr>
            </a:br>
            <a:r>
              <a:rPr lang="ru-RU" sz="2800" b="1" dirty="0">
                <a:solidFill>
                  <a:srgbClr val="002060"/>
                </a:solidFill>
                <a:latin typeface="a_StamperBrk"/>
              </a:rPr>
              <a:t>Гарью комната полна.</a:t>
            </a:r>
            <a:br>
              <a:rPr lang="ru-RU" sz="2800" b="1" dirty="0">
                <a:solidFill>
                  <a:srgbClr val="002060"/>
                </a:solidFill>
                <a:latin typeface="a_StamperBrk"/>
              </a:rPr>
            </a:br>
            <a:r>
              <a:rPr lang="ru-RU" sz="2800" b="1" dirty="0">
                <a:solidFill>
                  <a:srgbClr val="002060"/>
                </a:solidFill>
                <a:latin typeface="a_StamperBrk"/>
              </a:rPr>
              <a:t>Что пожарный надевает? </a:t>
            </a:r>
            <a:br>
              <a:rPr lang="ru-RU" sz="2800" b="1" dirty="0">
                <a:solidFill>
                  <a:srgbClr val="002060"/>
                </a:solidFill>
                <a:latin typeface="a_StamperBrk"/>
              </a:rPr>
            </a:br>
            <a:r>
              <a:rPr lang="ru-RU" sz="2800" b="1" dirty="0">
                <a:solidFill>
                  <a:srgbClr val="002060"/>
                </a:solidFill>
                <a:latin typeface="a_StamperBrk"/>
              </a:rPr>
              <a:t>Без чего никак нельзя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go1.imgsmail.ru/imgpreview?key=86d02550b00a41d&amp;mb=imgdb_preview_18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68" b="88439" l="3463" r="9740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122" y="1684948"/>
            <a:ext cx="4519022" cy="338437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941168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/>
        </p:nvSpPr>
        <p:spPr>
          <a:xfrm>
            <a:off x="1403648" y="404664"/>
            <a:ext cx="5130902" cy="234028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  <a:latin typeface="a_StamperBrk"/>
              </a:rPr>
              <a:t>Я мчусь с сиреной на пожар,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Везу я воду с пеной.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Потушим вмиг огонь и жар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Мы быстро, словно стрелы.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Процесс создания иллюстрации пожарной машины - Студия 3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25" b="91948" l="53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5564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8980" y="2927846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/>
        </p:nvSpPr>
        <p:spPr>
          <a:xfrm>
            <a:off x="683568" y="404664"/>
            <a:ext cx="5194920" cy="298835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  <a:latin typeface="a_StamperBrk"/>
              </a:rPr>
              <a:t>Что за тесный, тесный дом? 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Сто сестричек жмутся в нем.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И любая из сестричек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Может вспыхнуть, как костер.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Не шути с сестричками,</a:t>
            </a:r>
            <a:br>
              <a:rPr lang="ru-RU" b="1" dirty="0">
                <a:solidFill>
                  <a:srgbClr val="002060"/>
                </a:solidFill>
                <a:latin typeface="a_StamperBrk"/>
              </a:rPr>
            </a:br>
            <a:r>
              <a:rPr lang="ru-RU" b="1" dirty="0">
                <a:solidFill>
                  <a:srgbClr val="002060"/>
                </a:solidFill>
                <a:latin typeface="a_StamperBrk"/>
              </a:rPr>
              <a:t>Тоненькими …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+mj-lt"/>
              </a:rPr>
            </a:br>
            <a:r>
              <a:rPr lang="ru-RU" sz="36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j-lt"/>
              </a:rPr>
            </a:b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 descr="В Одесской области во время пожара пострадал трехлетний малы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27276"/>
            <a:ext cx="457530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30550" y="2337955"/>
            <a:ext cx="25555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Правильный </a:t>
            </a:r>
          </a:p>
          <a:p>
            <a:pPr algn="ctr"/>
            <a:r>
              <a:rPr lang="ru-RU" sz="3200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ответ</a:t>
            </a:r>
            <a:endParaRPr lang="ru-RU" sz="3200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124744"/>
            <a:ext cx="7992888" cy="49685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_StamperBrk"/>
              </a:rPr>
              <a:t>Здравствуйте ребята!</a:t>
            </a:r>
            <a:endParaRPr lang="ru-RU" sz="3200" i="1" dirty="0" smtClean="0">
              <a:solidFill>
                <a:srgbClr val="002060"/>
              </a:solidFill>
              <a:latin typeface="a_StamperBrk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Давайте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поиграем?</a:t>
            </a:r>
            <a:endParaRPr lang="ru-RU" sz="3200" i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a_StamperBrk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Задания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имеют несколько вариантов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ответа, из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них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нужно найти правильный ответ. </a:t>
            </a:r>
            <a:endParaRPr lang="ru-RU" sz="3200" i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a_StamperBrk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Необходимо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устно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ответить на вопрос,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а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потом нажав на кнопку «Правильный ответ» проверить  себя. </a:t>
            </a:r>
          </a:p>
        </p:txBody>
      </p:sp>
    </p:spTree>
    <p:extLst>
      <p:ext uri="{BB962C8B-B14F-4D97-AF65-F5344CB8AC3E}">
        <p14:creationId xmlns:p14="http://schemas.microsoft.com/office/powerpoint/2010/main" xmlns="" val="3052531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Физминутка "Пожарные"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414" y="1556792"/>
            <a:ext cx="61847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_StamperBrk"/>
              </a:rPr>
              <a:t>Физкультурная разминка</a:t>
            </a:r>
          </a:p>
          <a:p>
            <a:pPr algn="ctr"/>
            <a:r>
              <a:rPr lang="ru-RU" sz="3600" b="1" dirty="0" smtClean="0">
                <a:latin typeface="a_StamperBrk"/>
              </a:rPr>
              <a:t> </a:t>
            </a:r>
            <a:r>
              <a:rPr lang="ru-RU" sz="3600" b="1" dirty="0" smtClean="0">
                <a:latin typeface="a_StamperBrk"/>
              </a:rPr>
              <a:t>"Пожарные"</a:t>
            </a:r>
            <a:endParaRPr lang="ru-RU" sz="3600" b="1" dirty="0">
              <a:latin typeface="a_StamperBr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76674"/>
          <a:ext cx="8064895" cy="53285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32026"/>
                <a:gridCol w="4032869"/>
              </a:tblGrid>
              <a:tr h="40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Пламя высоко взлетает!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Дети поднимают руки вверх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Дыма чёрного клубы!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Круги в воздухе руками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Искры в воздухе сверкают!      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Взмахи руками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Все за дело! Шланг тяни!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Шланг мы дружно размотали.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Имитация разматывания шланга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Ну, огонь, теперь держись!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Повороты  головой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Бьет струи вода тугая.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Наклон вперед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Пламя, гаснет, потухает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Без подмоги обошлись!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Медленно приседают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Даже детям стало ясно,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Что с огнём шутить опасно!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Грозят пальчиком с поворотом в право-лево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Если вдруг опять беда,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_StamperBrk"/>
                        </a:rPr>
                        <a:t>"01" звони всегда.</a:t>
                      </a:r>
                      <a:endParaRPr lang="ru-RU" sz="200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_StamperBrk"/>
                        </a:rPr>
                        <a:t>Имитация набора цифр по телефону</a:t>
                      </a:r>
                      <a:endParaRPr lang="ru-RU" sz="2000" dirty="0">
                        <a:latin typeface="a_StamperBrk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1988840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_StamperBrk"/>
              </a:rPr>
              <a:t>Игра </a:t>
            </a:r>
            <a:r>
              <a:rPr lang="ru-RU" sz="3200" b="1" dirty="0" smtClean="0">
                <a:latin typeface="a_StamperBrk"/>
              </a:rPr>
              <a:t>«НЕ </a:t>
            </a:r>
            <a:r>
              <a:rPr lang="ru-RU" sz="3200" b="1" dirty="0" smtClean="0">
                <a:latin typeface="a_StamperBrk"/>
              </a:rPr>
              <a:t>ОШИБИСЬ</a:t>
            </a:r>
            <a:r>
              <a:rPr lang="ru-RU" sz="3200" b="1" dirty="0" smtClean="0">
                <a:latin typeface="a_StamperBrk"/>
              </a:rPr>
              <a:t>!»</a:t>
            </a:r>
            <a:r>
              <a:rPr lang="ru-RU" sz="3200" b="1" dirty="0" smtClean="0">
                <a:latin typeface="a_StamperBrk"/>
              </a:rPr>
              <a:t> </a:t>
            </a:r>
            <a:endParaRPr lang="ru-RU" sz="3200" dirty="0">
              <a:latin typeface="a_StamperBr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971600" y="1821656"/>
            <a:ext cx="4343400" cy="3911600"/>
          </a:xfrm>
          <a:custGeom>
            <a:avLst/>
            <a:gdLst>
              <a:gd name="T0" fmla="*/ 0 w 2736"/>
              <a:gd name="T1" fmla="*/ 176 h 2464"/>
              <a:gd name="T2" fmla="*/ 528 w 2736"/>
              <a:gd name="T3" fmla="*/ 80 h 2464"/>
              <a:gd name="T4" fmla="*/ 624 w 2736"/>
              <a:gd name="T5" fmla="*/ 656 h 2464"/>
              <a:gd name="T6" fmla="*/ 1296 w 2736"/>
              <a:gd name="T7" fmla="*/ 560 h 2464"/>
              <a:gd name="T8" fmla="*/ 1536 w 2736"/>
              <a:gd name="T9" fmla="*/ 1088 h 2464"/>
              <a:gd name="T10" fmla="*/ 336 w 2736"/>
              <a:gd name="T11" fmla="*/ 1280 h 2464"/>
              <a:gd name="T12" fmla="*/ 912 w 2736"/>
              <a:gd name="T13" fmla="*/ 896 h 2464"/>
              <a:gd name="T14" fmla="*/ 1872 w 2736"/>
              <a:gd name="T15" fmla="*/ 848 h 2464"/>
              <a:gd name="T16" fmla="*/ 2208 w 2736"/>
              <a:gd name="T17" fmla="*/ 1664 h 2464"/>
              <a:gd name="T18" fmla="*/ 1680 w 2736"/>
              <a:gd name="T19" fmla="*/ 1376 h 2464"/>
              <a:gd name="T20" fmla="*/ 2064 w 2736"/>
              <a:gd name="T21" fmla="*/ 2048 h 2464"/>
              <a:gd name="T22" fmla="*/ 576 w 2736"/>
              <a:gd name="T23" fmla="*/ 2000 h 2464"/>
              <a:gd name="T24" fmla="*/ 1152 w 2736"/>
              <a:gd name="T25" fmla="*/ 1712 h 2464"/>
              <a:gd name="T26" fmla="*/ 1440 w 2736"/>
              <a:gd name="T27" fmla="*/ 2384 h 2464"/>
              <a:gd name="T28" fmla="*/ 2544 w 2736"/>
              <a:gd name="T29" fmla="*/ 2192 h 2464"/>
              <a:gd name="T30" fmla="*/ 2592 w 2736"/>
              <a:gd name="T31" fmla="*/ 2192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36" h="2464">
                <a:moveTo>
                  <a:pt x="0" y="176"/>
                </a:moveTo>
                <a:cubicBezTo>
                  <a:pt x="212" y="88"/>
                  <a:pt x="424" y="0"/>
                  <a:pt x="528" y="80"/>
                </a:cubicBezTo>
                <a:cubicBezTo>
                  <a:pt x="632" y="160"/>
                  <a:pt x="496" y="576"/>
                  <a:pt x="624" y="656"/>
                </a:cubicBezTo>
                <a:cubicBezTo>
                  <a:pt x="752" y="736"/>
                  <a:pt x="1144" y="488"/>
                  <a:pt x="1296" y="560"/>
                </a:cubicBezTo>
                <a:cubicBezTo>
                  <a:pt x="1448" y="632"/>
                  <a:pt x="1696" y="968"/>
                  <a:pt x="1536" y="1088"/>
                </a:cubicBezTo>
                <a:cubicBezTo>
                  <a:pt x="1376" y="1208"/>
                  <a:pt x="440" y="1312"/>
                  <a:pt x="336" y="1280"/>
                </a:cubicBezTo>
                <a:cubicBezTo>
                  <a:pt x="232" y="1248"/>
                  <a:pt x="656" y="968"/>
                  <a:pt x="912" y="896"/>
                </a:cubicBezTo>
                <a:cubicBezTo>
                  <a:pt x="1168" y="824"/>
                  <a:pt x="1656" y="720"/>
                  <a:pt x="1872" y="848"/>
                </a:cubicBezTo>
                <a:cubicBezTo>
                  <a:pt x="2088" y="976"/>
                  <a:pt x="2240" y="1576"/>
                  <a:pt x="2208" y="1664"/>
                </a:cubicBezTo>
                <a:cubicBezTo>
                  <a:pt x="2176" y="1752"/>
                  <a:pt x="1704" y="1312"/>
                  <a:pt x="1680" y="1376"/>
                </a:cubicBezTo>
                <a:cubicBezTo>
                  <a:pt x="1656" y="1440"/>
                  <a:pt x="2248" y="1944"/>
                  <a:pt x="2064" y="2048"/>
                </a:cubicBezTo>
                <a:cubicBezTo>
                  <a:pt x="1880" y="2152"/>
                  <a:pt x="728" y="2056"/>
                  <a:pt x="576" y="2000"/>
                </a:cubicBezTo>
                <a:cubicBezTo>
                  <a:pt x="424" y="1944"/>
                  <a:pt x="1008" y="1648"/>
                  <a:pt x="1152" y="1712"/>
                </a:cubicBezTo>
                <a:cubicBezTo>
                  <a:pt x="1296" y="1776"/>
                  <a:pt x="1208" y="2304"/>
                  <a:pt x="1440" y="2384"/>
                </a:cubicBezTo>
                <a:cubicBezTo>
                  <a:pt x="1672" y="2464"/>
                  <a:pt x="2352" y="2224"/>
                  <a:pt x="2544" y="2192"/>
                </a:cubicBezTo>
                <a:cubicBezTo>
                  <a:pt x="2736" y="2160"/>
                  <a:pt x="2664" y="2176"/>
                  <a:pt x="2592" y="2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1029072" y="1700808"/>
            <a:ext cx="4191000" cy="3873500"/>
          </a:xfrm>
          <a:custGeom>
            <a:avLst/>
            <a:gdLst>
              <a:gd name="T0" fmla="*/ 0 w 2640"/>
              <a:gd name="T1" fmla="*/ 1192 h 2440"/>
              <a:gd name="T2" fmla="*/ 432 w 2640"/>
              <a:gd name="T3" fmla="*/ 856 h 2440"/>
              <a:gd name="T4" fmla="*/ 1152 w 2640"/>
              <a:gd name="T5" fmla="*/ 1480 h 2440"/>
              <a:gd name="T6" fmla="*/ 336 w 2640"/>
              <a:gd name="T7" fmla="*/ 1912 h 2440"/>
              <a:gd name="T8" fmla="*/ 720 w 2640"/>
              <a:gd name="T9" fmla="*/ 2392 h 2440"/>
              <a:gd name="T10" fmla="*/ 1488 w 2640"/>
              <a:gd name="T11" fmla="*/ 1624 h 2440"/>
              <a:gd name="T12" fmla="*/ 2400 w 2640"/>
              <a:gd name="T13" fmla="*/ 1864 h 2440"/>
              <a:gd name="T14" fmla="*/ 2304 w 2640"/>
              <a:gd name="T15" fmla="*/ 1048 h 2440"/>
              <a:gd name="T16" fmla="*/ 1584 w 2640"/>
              <a:gd name="T17" fmla="*/ 376 h 2440"/>
              <a:gd name="T18" fmla="*/ 768 w 2640"/>
              <a:gd name="T19" fmla="*/ 424 h 2440"/>
              <a:gd name="T20" fmla="*/ 1200 w 2640"/>
              <a:gd name="T21" fmla="*/ 40 h 2440"/>
              <a:gd name="T22" fmla="*/ 2016 w 2640"/>
              <a:gd name="T23" fmla="*/ 184 h 2440"/>
              <a:gd name="T24" fmla="*/ 1104 w 2640"/>
              <a:gd name="T25" fmla="*/ 760 h 2440"/>
              <a:gd name="T26" fmla="*/ 1440 w 2640"/>
              <a:gd name="T27" fmla="*/ 1480 h 2440"/>
              <a:gd name="T28" fmla="*/ 2640 w 2640"/>
              <a:gd name="T29" fmla="*/ 472 h 2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40" h="2440">
                <a:moveTo>
                  <a:pt x="0" y="1192"/>
                </a:moveTo>
                <a:cubicBezTo>
                  <a:pt x="120" y="1000"/>
                  <a:pt x="240" y="808"/>
                  <a:pt x="432" y="856"/>
                </a:cubicBezTo>
                <a:cubicBezTo>
                  <a:pt x="624" y="904"/>
                  <a:pt x="1168" y="1304"/>
                  <a:pt x="1152" y="1480"/>
                </a:cubicBezTo>
                <a:cubicBezTo>
                  <a:pt x="1136" y="1656"/>
                  <a:pt x="408" y="1760"/>
                  <a:pt x="336" y="1912"/>
                </a:cubicBezTo>
                <a:cubicBezTo>
                  <a:pt x="264" y="2064"/>
                  <a:pt x="528" y="2440"/>
                  <a:pt x="720" y="2392"/>
                </a:cubicBezTo>
                <a:cubicBezTo>
                  <a:pt x="912" y="2344"/>
                  <a:pt x="1208" y="1712"/>
                  <a:pt x="1488" y="1624"/>
                </a:cubicBezTo>
                <a:cubicBezTo>
                  <a:pt x="1768" y="1536"/>
                  <a:pt x="2264" y="1960"/>
                  <a:pt x="2400" y="1864"/>
                </a:cubicBezTo>
                <a:cubicBezTo>
                  <a:pt x="2536" y="1768"/>
                  <a:pt x="2440" y="1296"/>
                  <a:pt x="2304" y="1048"/>
                </a:cubicBezTo>
                <a:cubicBezTo>
                  <a:pt x="2168" y="800"/>
                  <a:pt x="1840" y="480"/>
                  <a:pt x="1584" y="376"/>
                </a:cubicBezTo>
                <a:cubicBezTo>
                  <a:pt x="1328" y="272"/>
                  <a:pt x="832" y="480"/>
                  <a:pt x="768" y="424"/>
                </a:cubicBezTo>
                <a:cubicBezTo>
                  <a:pt x="704" y="368"/>
                  <a:pt x="992" y="80"/>
                  <a:pt x="1200" y="40"/>
                </a:cubicBezTo>
                <a:cubicBezTo>
                  <a:pt x="1408" y="0"/>
                  <a:pt x="2032" y="64"/>
                  <a:pt x="2016" y="184"/>
                </a:cubicBezTo>
                <a:cubicBezTo>
                  <a:pt x="2000" y="304"/>
                  <a:pt x="1200" y="544"/>
                  <a:pt x="1104" y="760"/>
                </a:cubicBezTo>
                <a:cubicBezTo>
                  <a:pt x="1008" y="976"/>
                  <a:pt x="1184" y="1528"/>
                  <a:pt x="1440" y="1480"/>
                </a:cubicBezTo>
                <a:cubicBezTo>
                  <a:pt x="1696" y="1432"/>
                  <a:pt x="2168" y="952"/>
                  <a:pt x="2640" y="4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1016372" y="1628800"/>
            <a:ext cx="4203700" cy="3543300"/>
          </a:xfrm>
          <a:custGeom>
            <a:avLst/>
            <a:gdLst>
              <a:gd name="T0" fmla="*/ 0 w 2648"/>
              <a:gd name="T1" fmla="*/ 2232 h 2232"/>
              <a:gd name="T2" fmla="*/ 624 w 2648"/>
              <a:gd name="T3" fmla="*/ 1608 h 2232"/>
              <a:gd name="T4" fmla="*/ 384 w 2648"/>
              <a:gd name="T5" fmla="*/ 696 h 2232"/>
              <a:gd name="T6" fmla="*/ 768 w 2648"/>
              <a:gd name="T7" fmla="*/ 24 h 2232"/>
              <a:gd name="T8" fmla="*/ 2208 w 2648"/>
              <a:gd name="T9" fmla="*/ 552 h 2232"/>
              <a:gd name="T10" fmla="*/ 2448 w 2648"/>
              <a:gd name="T11" fmla="*/ 1080 h 2232"/>
              <a:gd name="T12" fmla="*/ 1920 w 2648"/>
              <a:gd name="T13" fmla="*/ 1464 h 2232"/>
              <a:gd name="T14" fmla="*/ 1632 w 2648"/>
              <a:gd name="T15" fmla="*/ 2040 h 2232"/>
              <a:gd name="T16" fmla="*/ 2256 w 2648"/>
              <a:gd name="T17" fmla="*/ 2184 h 2232"/>
              <a:gd name="T18" fmla="*/ 2592 w 2648"/>
              <a:gd name="T19" fmla="*/ 1848 h 2232"/>
              <a:gd name="T20" fmla="*/ 2592 w 2648"/>
              <a:gd name="T21" fmla="*/ 1368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8" h="2232">
                <a:moveTo>
                  <a:pt x="0" y="2232"/>
                </a:moveTo>
                <a:cubicBezTo>
                  <a:pt x="280" y="2048"/>
                  <a:pt x="560" y="1864"/>
                  <a:pt x="624" y="1608"/>
                </a:cubicBezTo>
                <a:cubicBezTo>
                  <a:pt x="688" y="1352"/>
                  <a:pt x="360" y="960"/>
                  <a:pt x="384" y="696"/>
                </a:cubicBezTo>
                <a:cubicBezTo>
                  <a:pt x="408" y="432"/>
                  <a:pt x="464" y="48"/>
                  <a:pt x="768" y="24"/>
                </a:cubicBezTo>
                <a:cubicBezTo>
                  <a:pt x="1072" y="0"/>
                  <a:pt x="1928" y="376"/>
                  <a:pt x="2208" y="552"/>
                </a:cubicBezTo>
                <a:cubicBezTo>
                  <a:pt x="2488" y="728"/>
                  <a:pt x="2496" y="928"/>
                  <a:pt x="2448" y="1080"/>
                </a:cubicBezTo>
                <a:cubicBezTo>
                  <a:pt x="2400" y="1232"/>
                  <a:pt x="2056" y="1304"/>
                  <a:pt x="1920" y="1464"/>
                </a:cubicBezTo>
                <a:cubicBezTo>
                  <a:pt x="1784" y="1624"/>
                  <a:pt x="1576" y="1920"/>
                  <a:pt x="1632" y="2040"/>
                </a:cubicBezTo>
                <a:cubicBezTo>
                  <a:pt x="1688" y="2160"/>
                  <a:pt x="2096" y="2216"/>
                  <a:pt x="2256" y="2184"/>
                </a:cubicBezTo>
                <a:cubicBezTo>
                  <a:pt x="2416" y="2152"/>
                  <a:pt x="2536" y="1984"/>
                  <a:pt x="2592" y="1848"/>
                </a:cubicBezTo>
                <a:cubicBezTo>
                  <a:pt x="2648" y="1712"/>
                  <a:pt x="2592" y="1448"/>
                  <a:pt x="2592" y="13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148064" y="1484784"/>
            <a:ext cx="1368152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8064" y="3068960"/>
            <a:ext cx="1368152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48064" y="4725144"/>
            <a:ext cx="1368152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9" name="Picture 30" descr="sp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9" r="8571"/>
          <a:stretch>
            <a:fillRect/>
          </a:stretch>
        </p:blipFill>
        <p:spPr bwMode="auto">
          <a:xfrm>
            <a:off x="5405102" y="1700808"/>
            <a:ext cx="8540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fire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83"/>
          <a:stretch>
            <a:fillRect/>
          </a:stretch>
        </p:blipFill>
        <p:spPr bwMode="auto">
          <a:xfrm rot="2070971">
            <a:off x="5406874" y="3184371"/>
            <a:ext cx="727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 cmpd="tri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топ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13046">
            <a:off x="5458650" y="4981874"/>
            <a:ext cx="750806" cy="10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 cmpd="tri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260648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</a:rPr>
              <a:t>Какая дорожка приведет к огнетушителю?</a:t>
            </a:r>
            <a:endParaRPr lang="ru-RU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016" y="1628800"/>
            <a:ext cx="9716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016" y="3249719"/>
            <a:ext cx="9716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4016" y="4725144"/>
            <a:ext cx="9716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3528" y="170080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488135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6948264" y="1828890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22" name="Picture 17" descr="big_smiles_3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6948264" y="3356992"/>
            <a:ext cx="1800225" cy="546406"/>
            <a:chOff x="3560" y="2341"/>
            <a:chExt cx="1951" cy="680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5" name="Picture 20" descr="super_smilies0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6948264" y="3356992"/>
            <a:ext cx="1800225" cy="546406"/>
            <a:chOff x="3560" y="2341"/>
            <a:chExt cx="1951" cy="680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8" name="Picture 20" descr="super_smilies0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246339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StamperBrk"/>
              </a:rPr>
              <a:t>Какой предмет не входит в набор пожарного щита?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pic>
        <p:nvPicPr>
          <p:cNvPr id="5" name="ЛОМ" descr="http://ptbarz.ru/d/176737/d/image_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84785"/>
            <a:ext cx="4162425" cy="792088"/>
          </a:xfrm>
          <a:prstGeom prst="rect">
            <a:avLst/>
          </a:prstGeom>
          <a:noFill/>
        </p:spPr>
      </p:pic>
      <p:pic>
        <p:nvPicPr>
          <p:cNvPr id="6" name="БАГОР" descr="http://zavoddveri.ru/userfiles/editor/medium/44_e1ff2d165294e5bf814dcecd6df2e6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79712" y="2348880"/>
            <a:ext cx="424847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ЛОПАТА" descr="https://im0-tub-ru.yandex.net/i?id=8bd4c2ab94518905fafaa6765644a6a9-sr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599892" y="1808820"/>
            <a:ext cx="1584176" cy="3672408"/>
          </a:xfrm>
          <a:prstGeom prst="rect">
            <a:avLst/>
          </a:prstGeom>
          <a:noFill/>
        </p:spPr>
      </p:pic>
      <p:pic>
        <p:nvPicPr>
          <p:cNvPr id="8" name="ОГНЕТУШИТЕЛЬ" descr="http://tvoidizain.ru/wp-content/uploads/fire-extinguishers-in-the-countr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17032"/>
            <a:ext cx="2154720" cy="2822776"/>
          </a:xfrm>
          <a:prstGeom prst="rect">
            <a:avLst/>
          </a:prstGeom>
          <a:noFill/>
        </p:spPr>
      </p:pic>
      <p:pic>
        <p:nvPicPr>
          <p:cNvPr id="9" name="ПЕСОК" descr="http://www.stroy-union.ru/l1232025/images/photocat/1000x1000/46553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509120"/>
            <a:ext cx="3168352" cy="2042542"/>
          </a:xfrm>
          <a:prstGeom prst="rect">
            <a:avLst/>
          </a:prstGeom>
          <a:noFill/>
        </p:spPr>
      </p:pic>
      <p:pic>
        <p:nvPicPr>
          <p:cNvPr id="10" name="КОНУС" descr="https://im0-tub-ru.yandex.net/i?id=fb95a7ae73aa938355687e428d8d4672-sr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76873"/>
            <a:ext cx="1368152" cy="1582565"/>
          </a:xfrm>
          <a:prstGeom prst="rect">
            <a:avLst/>
          </a:prstGeom>
          <a:noFill/>
        </p:spPr>
      </p:pic>
      <p:pic>
        <p:nvPicPr>
          <p:cNvPr id="11" name="ТОПОР" descr="https://im0-tub-ru.yandex.net/i?id=28f2c6cfbe3e95e8f665877c911b828b-sr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04196">
            <a:off x="6604987" y="2797692"/>
            <a:ext cx="1843996" cy="1843996"/>
          </a:xfrm>
          <a:prstGeom prst="rect">
            <a:avLst/>
          </a:prstGeom>
          <a:noFill/>
        </p:spPr>
      </p:pic>
      <p:pic>
        <p:nvPicPr>
          <p:cNvPr id="12" name="СПИЧКИ" descr="http://img1.liveinternet.ru/images/attach/c/2/64/527/64527563_3b806f76d375_1024x76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487355"/>
            <a:ext cx="1800200" cy="1581605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6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StamperBrk"/>
              </a:rPr>
              <a:t>Найди огнеопасные предметы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pic>
        <p:nvPicPr>
          <p:cNvPr id="5" name="КЛЕЩИ" descr="https://im0-tub-ru.yandex.net/i?id=258c06d702d7896686a3c316fa8be86e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96752"/>
            <a:ext cx="2160240" cy="2160240"/>
          </a:xfrm>
          <a:prstGeom prst="rect">
            <a:avLst/>
          </a:prstGeom>
          <a:noFill/>
        </p:spPr>
      </p:pic>
      <p:pic>
        <p:nvPicPr>
          <p:cNvPr id="6" name="ЛАМПА" descr="http://media.220-volt.ru/f/a0/ru/images/catalogue/272/2727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124744"/>
            <a:ext cx="1944216" cy="1944216"/>
          </a:xfrm>
          <a:prstGeom prst="rect">
            <a:avLst/>
          </a:prstGeom>
          <a:noFill/>
        </p:spPr>
      </p:pic>
      <p:pic>
        <p:nvPicPr>
          <p:cNvPr id="7" name="ПЛИТА" descr="http://zdplus.com/wp-content/uploads/2013/10/gaz-plit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80728"/>
            <a:ext cx="1995027" cy="2304256"/>
          </a:xfrm>
          <a:prstGeom prst="rect">
            <a:avLst/>
          </a:prstGeom>
          <a:noFill/>
        </p:spPr>
      </p:pic>
      <p:pic>
        <p:nvPicPr>
          <p:cNvPr id="8" name="СПИЧКИ" descr="http://img1.liveinternet.ru/images/attach/c/2/64/527/64527563_3b806f76d375_1024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87355"/>
            <a:ext cx="1800200" cy="1581605"/>
          </a:xfrm>
          <a:prstGeom prst="rect">
            <a:avLst/>
          </a:prstGeom>
          <a:noFill/>
        </p:spPr>
      </p:pic>
      <p:pic>
        <p:nvPicPr>
          <p:cNvPr id="9" name="СВЕЧКА" descr="https://im0-tub-ru.yandex.net/i?id=20ae942eed429ce3cd2bfe03489cb232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01008"/>
            <a:ext cx="864096" cy="2363340"/>
          </a:xfrm>
          <a:prstGeom prst="rect">
            <a:avLst/>
          </a:prstGeom>
          <a:noFill/>
        </p:spPr>
      </p:pic>
      <p:pic>
        <p:nvPicPr>
          <p:cNvPr id="10" name="ИГОЛКА" descr="https://im0-tub-ru.yandex.net/i?id=77ae1a43734817dbb629d6b58ac0c535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84984"/>
            <a:ext cx="1368152" cy="1352951"/>
          </a:xfrm>
          <a:prstGeom prst="rect">
            <a:avLst/>
          </a:prstGeom>
          <a:noFill/>
        </p:spPr>
      </p:pic>
      <p:pic>
        <p:nvPicPr>
          <p:cNvPr id="11" name="УТЮГ" descr="http://adalin.mospsy.ru/img2/z_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437112"/>
            <a:ext cx="1905000" cy="1638300"/>
          </a:xfrm>
          <a:prstGeom prst="rect">
            <a:avLst/>
          </a:prstGeom>
          <a:noFill/>
        </p:spPr>
      </p:pic>
      <p:pic>
        <p:nvPicPr>
          <p:cNvPr id="12" name="БУТЫЛКА" descr="https://im0-tub-ru.yandex.net/i?id=5adbe5491bf0939d6943d6bac8f08769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212976"/>
            <a:ext cx="1404501" cy="2664296"/>
          </a:xfrm>
          <a:prstGeom prst="rect">
            <a:avLst/>
          </a:prstGeom>
          <a:noFill/>
        </p:spPr>
      </p:pic>
      <p:pic>
        <p:nvPicPr>
          <p:cNvPr id="13" name="БЕНГАЛЬСКИЕ ОГНИ" descr="http://vignette2.holdwiki.nocookie.net/ark-survival-evolved/images/3/3e/Torch_Sparkler_Skin.png/revision/latest?cb=20160804164017&amp;path-prefix=r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865337"/>
            <a:ext cx="1826840" cy="1826840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6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1124744"/>
            <a:ext cx="6768752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_StamperBrk"/>
              </a:rPr>
              <a:t>Молодцы! </a:t>
            </a:r>
            <a:endParaRPr lang="ru-RU" sz="3600" b="1" i="1" dirty="0" smtClean="0">
              <a:solidFill>
                <a:srgbClr val="002060"/>
              </a:solidFill>
              <a:latin typeface="a_StamperBrk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_StamperBrk"/>
              </a:rPr>
              <a:t>Вы справились со всеми заданиями!</a:t>
            </a:r>
            <a:endParaRPr lang="ru-RU" sz="3600" b="1" i="1" dirty="0" smtClean="0">
              <a:solidFill>
                <a:srgbClr val="002060"/>
              </a:solidFill>
              <a:latin typeface="a_StamperBrk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_StamperBrk"/>
              </a:rPr>
              <a:t>Не забывай о правилах пожарной безопасности и будь всегда </a:t>
            </a:r>
            <a:r>
              <a:rPr lang="ru-RU" sz="3600" b="1" i="1" dirty="0" smtClean="0">
                <a:solidFill>
                  <a:srgbClr val="002060"/>
                </a:solidFill>
                <a:latin typeface="a_StamperBrk"/>
              </a:rPr>
              <a:t>осторожны</a:t>
            </a:r>
            <a:r>
              <a:rPr lang="ru-RU" sz="3600" b="1" i="1" dirty="0" smtClean="0">
                <a:solidFill>
                  <a:srgbClr val="002060"/>
                </a:solidFill>
                <a:latin typeface="a_StamperBrk"/>
              </a:rPr>
              <a:t>!</a:t>
            </a:r>
            <a:r>
              <a:rPr lang="ru-RU" sz="3600" b="1" i="1" dirty="0" smtClean="0">
                <a:solidFill>
                  <a:srgbClr val="002060"/>
                </a:solidFill>
                <a:latin typeface="a_StamperBrk"/>
              </a:rPr>
              <a:t> </a:t>
            </a:r>
            <a:endParaRPr lang="ru-RU" sz="3600" b="1" i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a_StamperBrk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19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848872" cy="51845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Обращаем внимание, что правильных ответов может быть несколько. </a:t>
            </a:r>
            <a:endParaRPr lang="ru-RU" sz="3200" i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a_StamperBrk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Если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вы ответили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правильно,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то увидите  улыбающийся смайлик.</a:t>
            </a:r>
            <a:endParaRPr lang="ru-RU" sz="3200" i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a_StamperBrk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А вот если ошиблись,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то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смайлик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также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сообщит об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этом своим появлением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Не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огорчайтесь, подумайте ещё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, не торопись!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Переход </a:t>
            </a:r>
            <a:r>
              <a:rPr lang="ru-RU" sz="3200" i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к новому слайду – по щелчку  </a:t>
            </a:r>
            <a:r>
              <a:rPr lang="ru-RU" sz="3200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на стрелочку.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a_StamperBrk"/>
                <a:cs typeface="Arial" pitchFamily="34" charset="0"/>
              </a:rPr>
              <a:t>Удачи!</a:t>
            </a:r>
            <a:endParaRPr lang="ru-RU" sz="3200" b="1" i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a_StamperBrk"/>
              <a:cs typeface="Arial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331640" y="4581128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8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300192" y="4581128"/>
            <a:ext cx="1800225" cy="546406"/>
            <a:chOff x="3560" y="2341"/>
            <a:chExt cx="1951" cy="680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1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154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9792" y="2060848"/>
            <a:ext cx="3974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Brk"/>
              </a:rPr>
              <a:t>Дежурная часть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Br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/>
          </p:cNvSpPr>
          <p:nvPr/>
        </p:nvSpPr>
        <p:spPr>
          <a:xfrm>
            <a:off x="752232" y="476672"/>
            <a:ext cx="76962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a_StamperBrk"/>
              </a:rPr>
              <a:t>Какой номер телефона необходимо набрать при пожаре?</a:t>
            </a:r>
            <a:endParaRPr lang="ru-RU" sz="2800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823" y="1603946"/>
            <a:ext cx="2161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 109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052" y="2708920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 103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266" y="3890665"/>
            <a:ext cx="18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551" y="5013176"/>
            <a:ext cx="2045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609768" cy="359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131840" y="2708920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2" name="Picture 17" descr="big_smiles_3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3203823" y="4505494"/>
            <a:ext cx="1800225" cy="546406"/>
            <a:chOff x="3560" y="2341"/>
            <a:chExt cx="1951" cy="680"/>
          </a:xfrm>
        </p:grpSpPr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5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203848" y="4509120"/>
            <a:ext cx="1800225" cy="546406"/>
            <a:chOff x="3560" y="2341"/>
            <a:chExt cx="1951" cy="680"/>
          </a:xfrm>
        </p:grpSpPr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9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203848" y="4509120"/>
            <a:ext cx="1800225" cy="546406"/>
            <a:chOff x="3560" y="2341"/>
            <a:chExt cx="1951" cy="68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2" name="Picture 20" descr="super_smilies0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14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</a:rPr>
              <a:t>Вызывая пожарных не обязательно называть свой адрес?</a:t>
            </a:r>
            <a:endParaRPr lang="be-BY" sz="28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60848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Верно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060848"/>
            <a:ext cx="278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Неверно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99592" y="3429000"/>
            <a:ext cx="7632848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a_StamperBrk"/>
                <a:cs typeface="Times New Roman" pitchFamily="18" charset="0"/>
              </a:rPr>
              <a:t>необходимо сообщить адрес полностью; </a:t>
            </a:r>
            <a:endParaRPr lang="ru-RU" sz="2400" i="1" dirty="0" smtClean="0">
              <a:latin typeface="a_StamperBrk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a_StamperBrk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a_StamperBrk"/>
                <a:cs typeface="Times New Roman" pitchFamily="18" charset="0"/>
              </a:rPr>
              <a:t>необходимо сообщить количество человек, находящихся в помещении.</a:t>
            </a:r>
            <a:endParaRPr lang="be-BY" sz="2400" i="1" dirty="0">
              <a:latin typeface="a_StamperBrk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Дальше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2411760" y="2492896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1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4427984" y="2492896"/>
            <a:ext cx="1800225" cy="546406"/>
            <a:chOff x="3560" y="2341"/>
            <a:chExt cx="1951" cy="680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4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14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92088" y="476672"/>
            <a:ext cx="8028384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  <a:ea typeface="+mn-ea"/>
                <a:cs typeface="+mn-cs"/>
              </a:rPr>
              <a:t>Какие </a:t>
            </a:r>
            <a:r>
              <a:rPr lang="ru-RU" sz="28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  <a:ea typeface="+mn-ea"/>
                <a:cs typeface="+mn-cs"/>
              </a:rPr>
              <a:t>Ваши действия, если комната начала наполняться густым едким дымом?</a:t>
            </a:r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be-BY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792088" y="2060848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a_StamperBrk"/>
              </a:rPr>
              <a:t>А.  Лягу на пол и буду ждать пожарных</a:t>
            </a:r>
            <a:endParaRPr lang="be-BY" sz="2400" dirty="0">
              <a:latin typeface="a_StamperBrk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792088" y="4725144"/>
            <a:ext cx="5471233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a_StamperBrk"/>
              </a:rPr>
              <a:t>Д. Буду продвигаться к выходу</a:t>
            </a:r>
            <a:endParaRPr lang="be-BY" sz="2400" dirty="0">
              <a:latin typeface="a_StamperBrk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792088" y="3524865"/>
            <a:ext cx="594015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a_StamperBrk"/>
              </a:rPr>
              <a:t>В. Открою окно, не закрыв дверь</a:t>
            </a:r>
            <a:endParaRPr lang="be-BY" sz="2400" dirty="0">
              <a:latin typeface="a_StamperBrk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27584" y="4114800"/>
            <a:ext cx="6297561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a_StamperBrk"/>
              </a:rPr>
              <a:t>Г</a:t>
            </a:r>
            <a:r>
              <a:rPr lang="ru-RU" sz="2400" dirty="0" smtClean="0">
                <a:latin typeface="a_StamperBrk"/>
              </a:rPr>
              <a:t>. Залезу на подоконник и буду кричать</a:t>
            </a:r>
            <a:endParaRPr lang="be-BY" sz="2400" dirty="0">
              <a:latin typeface="a_StamperBrk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792088" y="2636911"/>
            <a:ext cx="8244408" cy="8879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a_StamperBrk"/>
              </a:rPr>
              <a:t>Б</a:t>
            </a:r>
            <a:r>
              <a:rPr lang="ru-RU" sz="2400" dirty="0" smtClean="0">
                <a:latin typeface="a_StamperBrk"/>
              </a:rPr>
              <a:t>. Закрою рот и нос мокрым носовым платком и буду продвигаться к выходу, прижимаясь к полу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875885" y="5648673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3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417037" y="5638067"/>
            <a:ext cx="1800225" cy="546406"/>
            <a:chOff x="3560" y="2341"/>
            <a:chExt cx="1951" cy="680"/>
          </a:xfrm>
        </p:grpSpPr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6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419872" y="5618898"/>
            <a:ext cx="1800225" cy="546406"/>
            <a:chOff x="3560" y="2341"/>
            <a:chExt cx="1951" cy="680"/>
          </a:xfrm>
        </p:grpSpPr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9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419872" y="5618898"/>
            <a:ext cx="1800225" cy="546406"/>
            <a:chOff x="3560" y="2341"/>
            <a:chExt cx="1951" cy="68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2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419872" y="5618898"/>
            <a:ext cx="1800225" cy="546406"/>
            <a:chOff x="3560" y="2341"/>
            <a:chExt cx="1951" cy="680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5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14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1951" y="6298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_StamperBrk"/>
              </a:rPr>
              <a:t>Можно ли при пожаре открывать окна и двери?</a:t>
            </a:r>
            <a:endParaRPr lang="be-BY" sz="3200" b="1" dirty="0">
              <a:ln w="90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_StamperBr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381" y="2204864"/>
            <a:ext cx="114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289646"/>
            <a:ext cx="144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Нет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59381" y="3501008"/>
            <a:ext cx="807217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i="1" dirty="0" smtClean="0">
                <a:latin typeface="a_StamperBrk"/>
                <a:cs typeface="Arial" pitchFamily="34" charset="0"/>
              </a:rPr>
              <a:t>Увеличится доступ кислорода воздуха в помещении и усилится горение.</a:t>
            </a:r>
            <a:endParaRPr lang="be-BY" sz="2800" i="1" dirty="0">
              <a:latin typeface="a_StamperBrk"/>
              <a:cs typeface="Arial" pitchFamily="34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4355951" y="2450546"/>
            <a:ext cx="1800225" cy="546406"/>
            <a:chOff x="3560" y="2341"/>
            <a:chExt cx="1951" cy="680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1" name="Picture 20" descr="super_smilies0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979712" y="2422277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4" name="Picture 17" descr="big_smiles_3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xmlns="" val="9814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545232"/>
            <a:ext cx="7696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_StamperBrk"/>
              </a:rPr>
              <a:t>Что вы предпримите, если загорелась проводка?</a:t>
            </a:r>
            <a:endParaRPr lang="be-BY" sz="3200" b="1" dirty="0">
              <a:ln w="9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a_StamperBrk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64096" y="2060848"/>
            <a:ext cx="69482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a_StamperBrk"/>
              </a:rPr>
              <a:t>А. Залью водой</a:t>
            </a:r>
            <a:endParaRPr lang="be-BY" sz="2800" dirty="0">
              <a:latin typeface="a_StamperBrk"/>
            </a:endParaRPr>
          </a:p>
          <a:p>
            <a:pPr marL="0" indent="0">
              <a:buNone/>
            </a:pPr>
            <a:r>
              <a:rPr lang="ru-RU" sz="2800" dirty="0" smtClean="0">
                <a:latin typeface="a_StamperBrk"/>
              </a:rPr>
              <a:t>  </a:t>
            </a:r>
            <a:endParaRPr lang="be-BY" sz="2800" dirty="0">
              <a:latin typeface="a_StamperBrk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899593" y="2743200"/>
            <a:ext cx="7776864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a_StamperBrk"/>
              </a:rPr>
              <a:t>Б. </a:t>
            </a:r>
            <a:r>
              <a:rPr lang="ru-RU" sz="2800" dirty="0">
                <a:latin typeface="a_StamperBrk"/>
              </a:rPr>
              <a:t>Обесточу электросеть, потом буду тушить</a:t>
            </a:r>
            <a:endParaRPr lang="be-BY" sz="2800" dirty="0">
              <a:latin typeface="a_StamperBrk"/>
            </a:endParaRPr>
          </a:p>
          <a:p>
            <a:pPr marL="0" indent="0">
              <a:buNone/>
            </a:pPr>
            <a:endParaRPr lang="be-BY" sz="2800" dirty="0">
              <a:latin typeface="a_StamperBrk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899592" y="3429000"/>
            <a:ext cx="594015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a_StamperBrk"/>
              </a:rPr>
              <a:t>В. </a:t>
            </a:r>
            <a:r>
              <a:rPr lang="ru-RU" sz="2800" dirty="0">
                <a:latin typeface="a_StamperBrk"/>
              </a:rPr>
              <a:t>Засыплю песком</a:t>
            </a:r>
            <a:endParaRPr lang="be-BY" sz="2800" dirty="0">
              <a:latin typeface="a_StamperBrk"/>
            </a:endParaRPr>
          </a:p>
          <a:p>
            <a:pPr marL="0" indent="0">
              <a:buNone/>
            </a:pPr>
            <a:endParaRPr lang="be-BY" sz="2800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938735" y="4114800"/>
            <a:ext cx="6297561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a_StamperBrk"/>
              </a:rPr>
              <a:t>Г</a:t>
            </a:r>
            <a:r>
              <a:rPr lang="ru-RU" sz="2800" dirty="0" smtClean="0">
                <a:latin typeface="a_StamperBrk"/>
              </a:rPr>
              <a:t>. </a:t>
            </a:r>
            <a:r>
              <a:rPr lang="ru-RU" sz="2800" dirty="0">
                <a:latin typeface="a_StamperBrk"/>
              </a:rPr>
              <a:t>Вызову пожарную службу</a:t>
            </a:r>
            <a:endParaRPr lang="be-BY" sz="2800" dirty="0">
              <a:latin typeface="a_StamperBrk"/>
            </a:endParaRP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be-BY" sz="2800" dirty="0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937478" y="4572000"/>
            <a:ext cx="5074682" cy="7200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a_StamperBrk"/>
              </a:rPr>
              <a:t>Д</a:t>
            </a:r>
            <a:r>
              <a:rPr lang="ru-RU" sz="2800" dirty="0" smtClean="0">
                <a:latin typeface="a_StamperBrk"/>
              </a:rPr>
              <a:t>. </a:t>
            </a:r>
            <a:r>
              <a:rPr lang="ru-RU" sz="2800" dirty="0">
                <a:latin typeface="a_StamperBrk"/>
              </a:rPr>
              <a:t>Убегу из </a:t>
            </a:r>
            <a:r>
              <a:rPr lang="ru-RU" sz="2800" dirty="0" smtClean="0">
                <a:latin typeface="a_StamperBrk"/>
              </a:rPr>
              <a:t>комнаты</a:t>
            </a:r>
            <a:endParaRPr lang="be-BY" sz="2800" dirty="0">
              <a:latin typeface="a_StamperBrk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588224" y="5805264"/>
            <a:ext cx="1440160" cy="836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875885" y="5648673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3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417037" y="5661248"/>
            <a:ext cx="1800225" cy="546406"/>
            <a:chOff x="3560" y="2341"/>
            <a:chExt cx="1951" cy="680"/>
          </a:xfrm>
        </p:grpSpPr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16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99567" y="5661248"/>
            <a:ext cx="1800225" cy="574675"/>
            <a:chOff x="3560" y="1480"/>
            <a:chExt cx="1951" cy="680"/>
          </a:xfrm>
          <a:solidFill>
            <a:schemeClr val="accent2"/>
          </a:solidFill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3560" y="1480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>
                  <a:solidFill>
                    <a:srgbClr val="008000"/>
                  </a:solidFill>
                </a:rPr>
                <a:t>МОЛОДЕЦ!</a:t>
              </a:r>
            </a:p>
          </p:txBody>
        </p:sp>
        <p:pic>
          <p:nvPicPr>
            <p:cNvPr id="19" name="Picture 17" descr="big_smiles_3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1525"/>
              <a:ext cx="589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419847" y="5661248"/>
            <a:ext cx="1800225" cy="546406"/>
            <a:chOff x="3560" y="2341"/>
            <a:chExt cx="1951" cy="68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2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419872" y="5661248"/>
            <a:ext cx="1800225" cy="546406"/>
            <a:chOff x="3560" y="2341"/>
            <a:chExt cx="1951" cy="680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560" y="2341"/>
              <a:ext cx="1951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Ошибочка</a:t>
              </a:r>
              <a:r>
                <a:rPr lang="ru-RU" sz="1400" b="1" dirty="0">
                  <a:solidFill>
                    <a:srgbClr val="FF0000"/>
                  </a:solidFill>
                </a:rPr>
                <a:t>!</a:t>
              </a:r>
            </a:p>
          </p:txBody>
        </p:sp>
        <p:pic>
          <p:nvPicPr>
            <p:cNvPr id="25" name="Picture 20" descr="super_smilies0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18"/>
              <a:ext cx="54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14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678</Words>
  <Application>Microsoft Office PowerPoint</Application>
  <PresentationFormat>Экран (4:3)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Какой предмет не входит в набор пожарного щита?</vt:lpstr>
      <vt:lpstr>Найди огнеопасные предметы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Ефимова</dc:creator>
  <cp:lastModifiedBy>802909</cp:lastModifiedBy>
  <cp:revision>46</cp:revision>
  <dcterms:created xsi:type="dcterms:W3CDTF">2020-04-26T17:01:39Z</dcterms:created>
  <dcterms:modified xsi:type="dcterms:W3CDTF">2021-04-28T17:52:09Z</dcterms:modified>
</cp:coreProperties>
</file>